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1" r:id="rId2"/>
    <p:sldId id="304" r:id="rId3"/>
    <p:sldId id="305" r:id="rId4"/>
    <p:sldId id="306" r:id="rId5"/>
    <p:sldId id="322" r:id="rId6"/>
    <p:sldId id="323" r:id="rId7"/>
    <p:sldId id="308" r:id="rId8"/>
    <p:sldId id="310" r:id="rId9"/>
    <p:sldId id="311" r:id="rId10"/>
    <p:sldId id="324" r:id="rId11"/>
    <p:sldId id="315" r:id="rId12"/>
    <p:sldId id="325" r:id="rId13"/>
    <p:sldId id="316" r:id="rId14"/>
    <p:sldId id="303" r:id="rId15"/>
  </p:sldIdLst>
  <p:sldSz cx="10985500" cy="78486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CFF"/>
    <a:srgbClr val="0000FF"/>
    <a:srgbClr val="B7E2FF"/>
    <a:srgbClr val="C9E9FF"/>
    <a:srgbClr val="9AD5FF"/>
    <a:srgbClr val="55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29" autoAdjust="0"/>
  </p:normalViewPr>
  <p:slideViewPr>
    <p:cSldViewPr>
      <p:cViewPr varScale="1">
        <p:scale>
          <a:sx n="95" d="100"/>
          <a:sy n="95" d="100"/>
        </p:scale>
        <p:origin x="1506" y="102"/>
      </p:cViewPr>
      <p:guideLst>
        <p:guide orient="horz" pos="2880"/>
        <p:guide pos="2160"/>
        <p:guide orient="horz"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878" cy="336516"/>
          </a:xfrm>
          <a:prstGeom prst="rect">
            <a:avLst/>
          </a:prstGeom>
        </p:spPr>
        <p:txBody>
          <a:bodyPr vert="horz" lIns="80590" tIns="40295" rIns="80590" bIns="4029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011" y="1"/>
            <a:ext cx="4274451" cy="336516"/>
          </a:xfrm>
          <a:prstGeom prst="rect">
            <a:avLst/>
          </a:prstGeom>
        </p:spPr>
        <p:txBody>
          <a:bodyPr vert="horz" lIns="80590" tIns="40295" rIns="80590" bIns="40295" rtlCol="0"/>
          <a:lstStyle>
            <a:lvl1pPr algn="r">
              <a:defRPr sz="1100"/>
            </a:lvl1pPr>
          </a:lstStyle>
          <a:p>
            <a:fld id="{D3E37483-876F-41A0-B443-5E56CD86995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5475" y="504825"/>
            <a:ext cx="35353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590" tIns="40295" rIns="80590" bIns="402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8943"/>
            <a:ext cx="7893050" cy="3031366"/>
          </a:xfrm>
          <a:prstGeom prst="rect">
            <a:avLst/>
          </a:prstGeom>
        </p:spPr>
        <p:txBody>
          <a:bodyPr vert="horz" lIns="80590" tIns="40295" rIns="80590" bIns="4029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886"/>
            <a:ext cx="4275878" cy="336516"/>
          </a:xfrm>
          <a:prstGeom prst="rect">
            <a:avLst/>
          </a:prstGeom>
        </p:spPr>
        <p:txBody>
          <a:bodyPr vert="horz" lIns="80590" tIns="40295" rIns="80590" bIns="4029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011" y="6397886"/>
            <a:ext cx="4274451" cy="336516"/>
          </a:xfrm>
          <a:prstGeom prst="rect">
            <a:avLst/>
          </a:prstGeom>
        </p:spPr>
        <p:txBody>
          <a:bodyPr vert="horz" lIns="80590" tIns="40295" rIns="80590" bIns="40295" rtlCol="0" anchor="b"/>
          <a:lstStyle>
            <a:lvl1pPr algn="r">
              <a:defRPr sz="1100"/>
            </a:lvl1pPr>
          </a:lstStyle>
          <a:p>
            <a:fld id="{25E30631-8C05-4559-90B9-FB45FDBFE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3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631-8C05-4559-90B9-FB45FDBFE4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5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3914" y="2433066"/>
            <a:ext cx="9337675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7825" y="4395217"/>
            <a:ext cx="7689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2" y="1"/>
            <a:ext cx="3600404" cy="78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 u="heavy">
                <a:solidFill>
                  <a:srgbClr val="CD7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 u="heavy">
                <a:solidFill>
                  <a:srgbClr val="CD7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9277" y="1805179"/>
            <a:ext cx="47786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7533" y="1805179"/>
            <a:ext cx="47786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" y="1"/>
            <a:ext cx="10980001" cy="78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 u="heavy">
                <a:solidFill>
                  <a:srgbClr val="CD7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6">
                <a:lumMod val="52000"/>
                <a:lumOff val="48000"/>
              </a:schemeClr>
            </a:gs>
            <a:gs pos="90000">
              <a:schemeClr val="accent6">
                <a:lumMod val="20000"/>
                <a:lumOff val="80000"/>
              </a:schemeClr>
            </a:gs>
            <a:gs pos="100000">
              <a:srgbClr val="FBCBA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1053" y="1486173"/>
            <a:ext cx="900429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 u="heavy">
                <a:solidFill>
                  <a:srgbClr val="CD7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275" y="1805179"/>
            <a:ext cx="98869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5070" y="7299199"/>
            <a:ext cx="3515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9275" y="7299199"/>
            <a:ext cx="25266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09560" y="7299199"/>
            <a:ext cx="25266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0985500" cy="1792475"/>
          </a:xfrm>
          <a:prstGeom prst="roundRect">
            <a:avLst>
              <a:gd name="adj" fmla="val 8594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868566"/>
            <a:ext cx="10985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7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" y="900000"/>
            <a:ext cx="3448800" cy="2160000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 smtClean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Основные Объекты и Заказчики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342900"/>
            <a:ext cx="6602650" cy="2601353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Проектные и изыскательские работы по инвестиционному проекту ОАО «РЖД» – «Обновление устройств электроснабжения, участвующих в передаче электроэнергии»:</a:t>
            </a:r>
          </a:p>
          <a:p>
            <a:pPr marL="12700" lvl="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Техническое перевооружение 	устройств электроснабжения 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жд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 узла 	Москва Пассажирская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endParaRPr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0" y="3420000"/>
            <a:ext cx="2971800" cy="872194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4320000" y="2944253"/>
            <a:ext cx="6602400" cy="4521900"/>
          </a:xfrm>
          <a:prstGeom prst="rect">
            <a:avLst/>
          </a:prstGeom>
        </p:spPr>
        <p:txBody>
          <a:bodyPr vert="horz" wrap="square" lIns="0" tIns="114935" rIns="0" bIns="0" rtlCol="0">
            <a:noAutofit/>
          </a:bodyPr>
          <a:lstStyle/>
          <a:p>
            <a:pPr marL="3429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Проектные и изыскательские работы по Реконструкции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удлинению </a:t>
            </a:r>
            <a:r>
              <a:rPr lang="ru-RU" sz="2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приёмо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-отправочных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путей Северной железной дороги: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</a:p>
          <a:p>
            <a:pPr marL="12700" lvl="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Станция 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Глазаниха</a:t>
            </a: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 lvl="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Станция 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Костринский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 Ручей</a:t>
            </a: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 lvl="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Станция 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Мошное</a:t>
            </a: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 lvl="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Станция 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Шунданец</a:t>
            </a:r>
            <a:endParaRPr lang="ru-RU" sz="2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 lvl="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Станция 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Кодино</a:t>
            </a:r>
            <a:endParaRPr lang="ru-RU" sz="2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 lvl="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Станция Коноша-1</a:t>
            </a:r>
          </a:p>
          <a:p>
            <a:pPr marL="12700" lvl="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Станция 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Нименга</a:t>
            </a:r>
            <a:endParaRPr lang="ru-RU" sz="2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 lvl="0">
              <a:spcBef>
                <a:spcPts val="905"/>
              </a:spcBef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00892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85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" y="900000"/>
            <a:ext cx="3448800" cy="1290097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Основные Объекты и Заказчики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720000"/>
            <a:ext cx="6480000" cy="6556282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Проектные и изыскательские работы по объекту «Организация ускоренного движения электропоездов на участке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Москва-Одинцово Московской железной дороги»</a:t>
            </a:r>
            <a:endParaRPr lang="ru-RU" sz="10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Проектные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 изыскательские работы по объекту «Организация </a:t>
            </a:r>
            <a:r>
              <a:rPr lang="ru-RU" sz="2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пригородно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-городского пассажирского железнодорожного движения на участке Одинцово – Лобня (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МЦД-1)</a:t>
            </a:r>
            <a:endParaRPr lang="ru-RU" sz="10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Проектирование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переустройства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инженерных сетей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на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участке Одинцово – Лобня (МЦД-1)</a:t>
            </a:r>
          </a:p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Проектирование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переустройства инженерных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сетей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по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титулу «Организация ускоренного движения электропоездов на участке Москва-Одинцово Московской железной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дороги»</a:t>
            </a: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3420000"/>
            <a:ext cx="2874645" cy="75953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600892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4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" y="900000"/>
            <a:ext cx="3448800" cy="1290097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Основные Объекты и Заказчики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720000"/>
            <a:ext cx="6480000" cy="6787114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специальных технических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условий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по титулу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«Организация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ускоренного движения электропоездов на участке Москва-Одинцово Московской железной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дороги»</a:t>
            </a:r>
          </a:p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endParaRPr lang="ru-RU" sz="2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разделов проектной документации по оценке влияния нового строительства на станциях </a:t>
            </a:r>
            <a:r>
              <a:rPr lang="ru-RU" sz="2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Андроновка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, Белокаменная, Подмосковная Московского Центрального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Кольца</a:t>
            </a:r>
          </a:p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разделов проектной документации по оценке влияния нового строительства железнодорожной линии к Северному терминальному комплексу аэропорта Шереметьево</a:t>
            </a:r>
            <a:endParaRPr lang="ru-RU" sz="2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3420000"/>
            <a:ext cx="2874645" cy="75953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600892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0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404" y="547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82800" y="900000"/>
            <a:ext cx="3448800" cy="972702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45"/>
              </a:spcBef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Штат сотрудников – 72 человека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1256400"/>
            <a:ext cx="6480000" cy="1470274"/>
          </a:xfrm>
          <a:prstGeom prst="rect">
            <a:avLst/>
          </a:prstGeom>
          <a:effectLst/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v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Основа Компании – высококвалифицированные специалисты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 богатым опытом работы в профильных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направлениях</a:t>
            </a:r>
            <a:r>
              <a:rPr lang="ru-RU" sz="2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</a:p>
        </p:txBody>
      </p:sp>
      <p:sp>
        <p:nvSpPr>
          <p:cNvPr id="23" name="object 14"/>
          <p:cNvSpPr txBox="1"/>
          <p:nvPr/>
        </p:nvSpPr>
        <p:spPr>
          <a:xfrm>
            <a:off x="4320000" y="4510800"/>
            <a:ext cx="6480000" cy="1808829"/>
          </a:xfrm>
          <a:prstGeom prst="rect">
            <a:avLst/>
          </a:prstGeom>
          <a:effectLst/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v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Использование современного программного обеспечения и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большой опыт сопровождения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проектов позволяют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разрабатывать документацию повышенной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сложности </a:t>
            </a:r>
            <a:r>
              <a:rPr lang="ru-R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</a:p>
        </p:txBody>
      </p:sp>
      <p:sp>
        <p:nvSpPr>
          <p:cNvPr id="27" name="object 14"/>
          <p:cNvSpPr txBox="1"/>
          <p:nvPr/>
        </p:nvSpPr>
        <p:spPr>
          <a:xfrm>
            <a:off x="4320000" y="7048500"/>
            <a:ext cx="6480000" cy="516167"/>
          </a:xfrm>
          <a:prstGeom prst="rect">
            <a:avLst/>
          </a:prstGeom>
          <a:effectLst/>
        </p:spPr>
        <p:txBody>
          <a:bodyPr vert="horz" wrap="square" lIns="0" tIns="114935" rIns="0" bIns="0" rtlCol="0">
            <a:spAutoFit/>
          </a:bodyPr>
          <a:lstStyle/>
          <a:p>
            <a:pPr marL="12700" lvl="0" algn="ctr">
              <a:spcBef>
                <a:spcPts val="905"/>
              </a:spcBef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Ваш проект наша задача!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00000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4"/>
          <p:cNvSpPr txBox="1"/>
          <p:nvPr/>
        </p:nvSpPr>
        <p:spPr>
          <a:xfrm>
            <a:off x="4320000" y="3064427"/>
            <a:ext cx="6480000" cy="1131720"/>
          </a:xfrm>
          <a:prstGeom prst="rect">
            <a:avLst/>
          </a:prstGeom>
          <a:effectLst/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v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Опыт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работы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сотрудников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составляет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от 5 до 37 лет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. Специалисты регулярно проходят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курсы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повышения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квалификации </a:t>
            </a:r>
            <a:endParaRPr lang="ru-RU" sz="20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6" y="5018101"/>
            <a:ext cx="3353004" cy="2189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6" y="3064427"/>
            <a:ext cx="3344787" cy="21832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9522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00" y="1223219"/>
            <a:ext cx="3448800" cy="74635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ОГРН</a:t>
            </a:r>
            <a:r>
              <a:rPr kumimoji="0" sz="12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1187746795103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ИНН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7708334349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КПП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770801001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00" y="5332771"/>
            <a:ext cx="3448800" cy="132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Место</a:t>
            </a:r>
            <a:r>
              <a:rPr kumimoji="0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 </a:t>
            </a:r>
            <a:r>
              <a:rPr kumimoji="0" sz="1200" b="1" i="0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нахождения</a:t>
            </a:r>
            <a:r>
              <a:rPr kumimoji="0" sz="1200" b="1" i="0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: </a:t>
            </a:r>
            <a:endParaRPr kumimoji="0" lang="ru-RU" sz="1200" b="1" i="0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г</a:t>
            </a:r>
            <a:r>
              <a:rPr kumimoji="0" sz="12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.</a:t>
            </a:r>
            <a:r>
              <a:rPr kumimoji="0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 </a:t>
            </a:r>
            <a:r>
              <a:rPr kumimoji="0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Москва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,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пер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.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Красносельский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 3-й, д.21, стр.1,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оф.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305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Обособленное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подразделение: </a:t>
            </a:r>
          </a:p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г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. Иркутск, ул. Дзержинского д. 10</a:t>
            </a:r>
            <a:endParaRPr kumimoji="0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00" y="7348232"/>
            <a:ext cx="3448800" cy="24878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E-mail</a:t>
            </a: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infopsktp@yandex.ru</a:t>
            </a:r>
            <a:endParaRPr kumimoji="0" sz="1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800" y="6938722"/>
            <a:ext cx="3448800" cy="24878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Т</a:t>
            </a:r>
            <a:r>
              <a:rPr kumimoji="0" sz="1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ел</a:t>
            </a: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.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/</a:t>
            </a:r>
            <a:r>
              <a:rPr kumimoji="0" sz="1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факс</a:t>
            </a: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: 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+7 (495) 181-77-39</a:t>
            </a:r>
            <a:endParaRPr kumimoji="0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5" name="object 6"/>
          <p:cNvSpPr txBox="1"/>
          <p:nvPr/>
        </p:nvSpPr>
        <p:spPr>
          <a:xfrm>
            <a:off x="82800" y="2130301"/>
            <a:ext cx="3448800" cy="3052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ОКВЭД – 71.12, 42.12, 42.13, 42.99</a:t>
            </a:r>
          </a:p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Деятельность в области инженерных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изысканий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, инженерно-технического проектирования, управления проектами строительства, выполнения строительного контроля и авторского надзора, предоставление технических консультаций в этих областях.</a:t>
            </a:r>
          </a:p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Строительство железных дорог и метро.</a:t>
            </a:r>
          </a:p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Строительство мостов и тоннелей.</a:t>
            </a:r>
          </a:p>
          <a:p>
            <a:pPr marL="12700" marR="5080" lvl="0" indent="0" algn="l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Строительство прочих инженерных сооружений.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43" y="512151"/>
            <a:ext cx="2530807" cy="36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53" y="512151"/>
            <a:ext cx="2545033" cy="36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76" y="512151"/>
            <a:ext cx="2500181" cy="36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43" y="3847317"/>
            <a:ext cx="2480831" cy="3590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66" y="3837509"/>
            <a:ext cx="2545035" cy="36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12" y="3847317"/>
            <a:ext cx="2515145" cy="3590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53" y="1708673"/>
            <a:ext cx="3001678" cy="3981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object 4"/>
          <p:cNvSpPr txBox="1"/>
          <p:nvPr/>
        </p:nvSpPr>
        <p:spPr>
          <a:xfrm>
            <a:off x="82800" y="720000"/>
            <a:ext cx="3448800" cy="43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33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ООО</a:t>
            </a:r>
            <a:r>
              <a:rPr kumimoji="0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 </a:t>
            </a:r>
            <a:r>
              <a:rPr kumimoji="0" sz="23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«</a:t>
            </a:r>
            <a:r>
              <a:rPr kumimoji="0" lang="ru-RU" sz="23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ПСК </a:t>
            </a:r>
            <a:r>
              <a:rPr kumimoji="0" lang="ru-RU" sz="23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ТехПроект</a:t>
            </a:r>
            <a:r>
              <a:rPr kumimoji="0" sz="23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"/>
              </a:rPr>
              <a:t>»  </a:t>
            </a:r>
            <a:endParaRPr kumimoji="0" lang="ru-RU" sz="2300" b="1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00" y="0"/>
            <a:ext cx="6233" cy="784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6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" y="0"/>
            <a:ext cx="3600000" cy="784805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00" y="900000"/>
            <a:ext cx="3448800" cy="1440000"/>
          </a:xfrm>
          <a:prstGeom prst="rect">
            <a:avLst/>
          </a:prstGeom>
          <a:ln w="12700">
            <a:noFill/>
            <a:round/>
          </a:ln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>
                <a:ln w="12700" cap="flat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Направления деятельности</a:t>
            </a:r>
            <a:endParaRPr kumimoji="0" sz="2600" b="1" i="0" u="none" strike="noStrike" kern="1200" cap="none" spc="0" normalizeH="0" baseline="0" noProof="0" dirty="0">
              <a:ln w="12700" cap="flat">
                <a:solidFill>
                  <a:prstClr val="black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720000"/>
            <a:ext cx="6480000" cy="7920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200" noProof="0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Комплексное проектирование железнодорожной инфраструктуры</a:t>
            </a:r>
            <a:endParaRPr kumimoji="0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 Semibold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4320000" y="3856624"/>
            <a:ext cx="6480000" cy="7920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200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Строительство и реконструкция инженерных сетей</a:t>
            </a:r>
            <a:endParaRPr kumimoji="0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0000" y="4886576"/>
            <a:ext cx="6480000" cy="113172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200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Сопровождение проектов в экспертизе, согласование с причастными организациями</a:t>
            </a:r>
          </a:p>
        </p:txBody>
      </p:sp>
      <p:sp>
        <p:nvSpPr>
          <p:cNvPr id="15" name="object 14"/>
          <p:cNvSpPr txBox="1"/>
          <p:nvPr/>
        </p:nvSpPr>
        <p:spPr>
          <a:xfrm>
            <a:off x="4320000" y="6256249"/>
            <a:ext cx="6480000" cy="7920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Обеспечение технического и авторского 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00000" y="0"/>
            <a:ext cx="0" cy="7848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2" y="5407205"/>
            <a:ext cx="3466800" cy="2044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" y="3531066"/>
            <a:ext cx="3466800" cy="2146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object 14"/>
          <p:cNvSpPr txBox="1"/>
          <p:nvPr/>
        </p:nvSpPr>
        <p:spPr>
          <a:xfrm>
            <a:off x="4320000" y="1790700"/>
            <a:ext cx="6480000" cy="7920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200" noProof="0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Проектирование промышленных и гражданских сооружений</a:t>
            </a:r>
            <a:endParaRPr kumimoji="0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 Semibold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4320000" y="2823604"/>
            <a:ext cx="6480000" cy="7920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200" noProof="0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Проектирование автомобильных дорог всех категорий</a:t>
            </a:r>
            <a:endParaRPr kumimoji="0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9383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49" y="900000"/>
            <a:ext cx="3447645" cy="1017779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Инженерные </a:t>
            </a:r>
            <a:r>
              <a:rPr lang="ru-RU" sz="2600" b="1" kern="0" dirty="0" smtClean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изыскания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720000"/>
            <a:ext cx="6480000" cy="5671424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Инженерн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о-геодезические</a:t>
            </a:r>
          </a:p>
          <a:p>
            <a:pPr marL="12700">
              <a:spcBef>
                <a:spcPts val="905"/>
              </a:spcBef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Инженерно-геологические</a:t>
            </a: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v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Инженерно-гидрометеорологические </a:t>
            </a: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v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Инженерно-экологические</a:t>
            </a: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v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Инженерно-археологические</a:t>
            </a: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v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Обследование фундаментов, зданий, сооружений и инженерных коммуникаций различного назначения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5" y="5257059"/>
            <a:ext cx="3482866" cy="195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Изображение выглядит как внутренний, снег&#10;&#10;Автоматически созданное описание">
            <a:extLst>
              <a:ext uri="{FF2B5EF4-FFF2-40B4-BE49-F238E27FC236}">
                <a16:creationId xmlns:a16="http://schemas.microsoft.com/office/drawing/2014/main" id="{6BCD669C-8F79-433F-98E5-856755458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" y="3548759"/>
            <a:ext cx="3466800" cy="1919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600000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5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1080000"/>
            <a:ext cx="6480000" cy="4978927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i="0" u="none" strike="noStrike" kern="1200" cap="none" spc="-5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 Semibold"/>
              </a:rPr>
              <a:t>Железные дороги общего и необщего пользования</a:t>
            </a:r>
          </a:p>
          <a:p>
            <a:pPr marL="12700" marR="0" lvl="0" algn="l" defTabSz="914400" rtl="0" eaLnBrk="1" fontAlgn="auto" latinLnBrk="0" hangingPunct="1">
              <a:buClrTx/>
              <a:buSzTx/>
              <a:tabLst/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Искусственные сооружения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Системы железнодорожной автоматики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 связи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Системы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электроснабжения и электрификации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Объекты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инфраструктуры железных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дорог (автомобильные дороги, здания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, посты ЭЦ,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депо)</a:t>
            </a:r>
            <a:endParaRPr kumimoji="0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 Semibold"/>
            </a:endParaRPr>
          </a:p>
        </p:txBody>
      </p:sp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4C0579B-6174-4247-AFB5-36E39B123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4" y="5448300"/>
            <a:ext cx="342872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object 4"/>
          <p:cNvSpPr txBox="1"/>
          <p:nvPr/>
        </p:nvSpPr>
        <p:spPr>
          <a:xfrm>
            <a:off x="82800" y="900000"/>
            <a:ext cx="3448800" cy="2160000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 smtClean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Комплексное проектирование железнодорожной инфраструктуры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" y="3848100"/>
            <a:ext cx="3467815" cy="19580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4C0579B-6174-4247-AFB5-36E39B123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7" y="5448300"/>
            <a:ext cx="3466800" cy="1849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" y="3854380"/>
            <a:ext cx="3467815" cy="19580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600000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6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1080000"/>
            <a:ext cx="6480000" cy="5963812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Логистические комплексы, промышленные здания, жилые дома, коттеджные поселки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сопутствующая инфраструктура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Архитектурные и технологические решения</a:t>
            </a:r>
          </a:p>
          <a:p>
            <a:pPr marL="12700" lvl="0"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Газификация, водоснабжение, водоотведение, электрификация с получением всех разрешений и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согласований</a:t>
            </a: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Содействие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в решении земельно-имущественных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вопросов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82800" y="900000"/>
            <a:ext cx="3448800" cy="2082045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Проектирование промышленных и гражданских </a:t>
            </a:r>
            <a:r>
              <a:rPr lang="ru-RU" sz="2600" b="1" kern="0" dirty="0" smtClean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сооружений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00000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5" y="5473245"/>
            <a:ext cx="3466800" cy="19215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882045"/>
            <a:ext cx="3466800" cy="1913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0002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1080000"/>
            <a:ext cx="6480000" cy="4948149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Земляное полотно и дренажные системы</a:t>
            </a:r>
          </a:p>
          <a:p>
            <a:pPr marL="12700" lvl="0"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Водопропускные трубы, мосты, тоннели, путепроводы</a:t>
            </a: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Пересечения и примыкания автомобильных дорог</a:t>
            </a: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Дорожные одежды по типам исходя из их капитальности, сопротивлению от расчетных нагрузок</a:t>
            </a: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Организация системы освещения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endParaRPr lang="ru-RU" sz="24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82800" y="900000"/>
            <a:ext cx="3448800" cy="2082045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Проектирование автомобильных дорог всех </a:t>
            </a:r>
            <a:r>
              <a:rPr lang="ru-RU" sz="2600" b="1" kern="0" dirty="0" smtClean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категорий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00000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5446800"/>
            <a:ext cx="3466800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" y="3924026"/>
            <a:ext cx="3466800" cy="1938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5837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97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4320000" y="720000"/>
            <a:ext cx="6480000" cy="6548588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i="0" u="none" strike="noStrike" kern="1200" cap="none" spc="-5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Open Sans Semibold"/>
              </a:rPr>
              <a:t>Сбор исходно-разрешительной документации</a:t>
            </a:r>
          </a:p>
          <a:p>
            <a:pPr marL="35560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документации по планировке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территории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проектов организации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строительства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природоохранной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документации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специальных разделов по пожарной и экологической безопасности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разделов проектной документации по оценке влияния нового строительства на существующую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застройку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и согласование специальных технических условий  для объектов, проектируемых с отступлением от действующих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норм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Разработка сметной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документации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pic>
        <p:nvPicPr>
          <p:cNvPr id="25" name="Picture 2" descr="\\192.168.0.4\проекты\Архив\01. Н-Л ТПР\15. Фото\Foto N-L (телевиденье)\IMG_8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1" b="4965"/>
          <a:stretch/>
        </p:blipFill>
        <p:spPr bwMode="auto">
          <a:xfrm>
            <a:off x="397808" y="5398036"/>
            <a:ext cx="3466798" cy="2068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" y="3557578"/>
            <a:ext cx="3466798" cy="2034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object 4"/>
          <p:cNvSpPr txBox="1"/>
          <p:nvPr/>
        </p:nvSpPr>
        <p:spPr>
          <a:xfrm>
            <a:off x="82800" y="900000"/>
            <a:ext cx="3448800" cy="1029577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Общие </a:t>
            </a:r>
            <a:endParaRPr lang="ru-RU" sz="2600" b="1" kern="0" dirty="0" smtClean="0">
              <a:ln w="12700">
                <a:solidFill>
                  <a:prstClr val="black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Open Sans"/>
            </a:endParaRPr>
          </a:p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 smtClean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виды </a:t>
            </a:r>
            <a:r>
              <a:rPr lang="ru-RU" sz="2600" b="1" kern="0" dirty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работ</a:t>
            </a:r>
            <a:endParaRPr sz="2600" b="1" kern="0" dirty="0">
              <a:ln w="12700">
                <a:solidFill>
                  <a:prstClr val="black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Open San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00000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8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-7118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00" y="900000"/>
            <a:ext cx="3448800" cy="2160000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 smtClean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Строительство и реконструкция инженерных сетей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7" name="object 14"/>
          <p:cNvSpPr txBox="1"/>
          <p:nvPr/>
        </p:nvSpPr>
        <p:spPr>
          <a:xfrm>
            <a:off x="4320000" y="720000"/>
            <a:ext cx="6480000" cy="113172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noProof="0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"/>
              </a:rPr>
              <a:t>Вынос и переустройство инженерных коммуникаций из зоны строительства объектов инфраструктуры</a:t>
            </a:r>
            <a:endParaRPr kumimoji="0" sz="2200" i="0" u="none" strike="noStrike" kern="1200" cap="none" spc="0" normalizeH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 Semibold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316620" y="2188616"/>
            <a:ext cx="6480000" cy="3470822"/>
          </a:xfrm>
          <a:prstGeom prst="rect">
            <a:avLst/>
          </a:prstGeom>
          <a:effectLst/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Устройство котлованов больших размеров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endParaRPr lang="ru-RU" sz="20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Прокладка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коммуникаций методом ГНБ, ГШБ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Установка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страховочных пакетов</a:t>
            </a: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355600" lvl="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Переустройство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и подключение кабельных трасс, водопроводов, водостоков, канализаций и т.п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9" y="5313877"/>
            <a:ext cx="3438901" cy="2037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" y="3485282"/>
            <a:ext cx="3346856" cy="2037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600404" y="-7118"/>
            <a:ext cx="0" cy="78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7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204" y="1"/>
            <a:ext cx="59796" cy="78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" y="0"/>
            <a:ext cx="3600404" cy="7848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3000">
                <a:schemeClr val="bg1">
                  <a:lumMod val="6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" y="900000"/>
            <a:ext cx="3448800" cy="2160000"/>
          </a:xfrm>
          <a:prstGeom prst="rect">
            <a:avLst/>
          </a:prstGeom>
        </p:spPr>
        <p:txBody>
          <a:bodyPr vert="horz" wrap="square" lIns="0" tIns="12700" rIns="0" bIns="0" rtlCol="0" anchor="t" anchorCtr="1">
            <a:spAutoFit/>
          </a:bodyPr>
          <a:lstStyle/>
          <a:p>
            <a:pPr marL="12700" marR="5080" lvl="0" algn="ctr">
              <a:lnSpc>
                <a:spcPct val="133300"/>
              </a:lnSpc>
              <a:spcBef>
                <a:spcPts val="100"/>
              </a:spcBef>
            </a:pPr>
            <a:r>
              <a:rPr lang="ru-RU" sz="2600" b="1" kern="0" dirty="0" smtClean="0">
                <a:ln w="1270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Open Sans"/>
              </a:rPr>
              <a:t>Основные Объекты и Заказчики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Open San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320000" y="720000"/>
            <a:ext cx="6480000" cy="6340838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lvl="0" indent="-342900">
              <a:spcBef>
                <a:spcPts val="905"/>
              </a:spcBef>
              <a:buFont typeface="Wingdings" panose="05000000000000000000" pitchFamily="2" charset="2"/>
              <a:buChar char="Ø"/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Комплексное проектирование объектов БАМ Восточно-Сибирской железной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дороги:</a:t>
            </a: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>
              <a:spcBef>
                <a:spcPts val="905"/>
              </a:spcBef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Двухпутная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вставка на перегоне 	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Нижнеангарск-Холодный</a:t>
            </a: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>
              <a:spcBef>
                <a:spcPts val="905"/>
              </a:spcBef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Разъезд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на перегоне </a:t>
            </a:r>
            <a:r>
              <a:rPr lang="ru-RU" sz="2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Кичера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 -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Дзелинда</a:t>
            </a:r>
            <a:endParaRPr lang="ru-RU" sz="2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Разъезд на перегоне </a:t>
            </a:r>
            <a:r>
              <a:rPr lang="ru-RU" sz="2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Дзелиида-Кирон</a:t>
            </a: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>
              <a:spcBef>
                <a:spcPts val="905"/>
              </a:spcBef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Двухпутная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вставка на перегоне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Новый 	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Уоян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-Баканы</a:t>
            </a:r>
          </a:p>
          <a:p>
            <a:pPr marL="1270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Двухпутная вставка на перегоне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Кюхельбекерская-Ковокта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с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примыканием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 станции </a:t>
            </a:r>
            <a:r>
              <a:rPr lang="ru-RU" sz="2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Ковокта</a:t>
            </a:r>
            <a:endParaRPr lang="ru-RU"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>
              <a:spcBef>
                <a:spcPts val="905"/>
              </a:spcBef>
              <a:defRPr/>
            </a:pP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Двухпутная </a:t>
            </a: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вставка на перегоне </a:t>
            </a:r>
            <a:r>
              <a:rPr lang="ru-RU" sz="2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r>
              <a:rPr lang="ru-RU" sz="22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Ковокта-Ангаракан</a:t>
            </a:r>
            <a:endParaRPr lang="ru-RU" sz="2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  <a:p>
            <a:pPr marL="12700">
              <a:spcBef>
                <a:spcPts val="905"/>
              </a:spcBef>
              <a:defRPr/>
            </a:pPr>
            <a:r>
              <a:rPr lang="ru-RU"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Open Sans Semibold"/>
              </a:rPr>
              <a:t>	</a:t>
            </a:r>
            <a:endParaRPr sz="2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Open Sans Semi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0" y="3420000"/>
            <a:ext cx="2971800" cy="87219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600892" y="0"/>
            <a:ext cx="0" cy="7848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4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</TotalTime>
  <Words>612</Words>
  <Application>Microsoft Office PowerPoint</Application>
  <PresentationFormat>Произвольный</PresentationFormat>
  <Paragraphs>118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Open Sans</vt:lpstr>
      <vt:lpstr>Open Sans Semibold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PromGrajdanProekt_presentation_3_18052897 копия</dc:title>
  <dc:creator>Гуськов Сергей Владимирович</dc:creator>
  <cp:lastModifiedBy>Иванков Алексей</cp:lastModifiedBy>
  <cp:revision>305</cp:revision>
  <cp:lastPrinted>2019-05-30T08:49:35Z</cp:lastPrinted>
  <dcterms:created xsi:type="dcterms:W3CDTF">2018-02-07T12:10:41Z</dcterms:created>
  <dcterms:modified xsi:type="dcterms:W3CDTF">2019-10-18T09:34:46Z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2018-02-07T00:00:00Z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2018-02-07T00:00:00Z</vt:filetime>
  </property>
</Properties>
</file>